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Inter Bold" charset="1" panose="02000503000000020004"/>
      <p:regular r:id="rId20"/>
    </p:embeddedFont>
    <p:embeddedFont>
      <p:font typeface="Inter" charset="1" panose="0200050300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fonts/font22.fntdata" Type="http://schemas.openxmlformats.org/officeDocument/2006/relationships/font"/><Relationship Id="rId23" Target="notesSlides/notesSlide3.xml" Type="http://schemas.openxmlformats.org/officeDocument/2006/relationships/notesSlide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notesSlides/notesSlide6.xml" Type="http://schemas.openxmlformats.org/officeDocument/2006/relationships/notesSlide"/><Relationship Id="rId27" Target="notesSlides/notesSlide7.xml" Type="http://schemas.openxmlformats.org/officeDocument/2006/relationships/notesSlide"/><Relationship Id="rId28" Target="notesSlides/notesSlide8.xml" Type="http://schemas.openxmlformats.org/officeDocument/2006/relationships/notesSlide"/><Relationship Id="rId29" Target="notesSlides/notesSlide9.xml" Type="http://schemas.openxmlformats.org/officeDocument/2006/relationships/notes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https://gamma.app/?utm_source=made-with-gamma" TargetMode="External" Type="http://schemas.openxmlformats.org/officeDocument/2006/relationships/hyperlink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sv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24.sv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4536" y="4138488"/>
            <a:ext cx="10603632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Flutterda State Managementlar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5260181"/>
            <a:ext cx="9428411" cy="140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0"/>
              </a:lnSpc>
            </a:pPr>
            <a:r>
              <a:rPr lang="en-US" sz="44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Har doim ham Blocdan foydalanish</a:t>
            </a:r>
          </a:p>
          <a:p>
            <a:pPr algn="ctr">
              <a:lnSpc>
                <a:spcPts val="5562"/>
              </a:lnSpc>
            </a:pPr>
            <a:r>
              <a:rPr lang="en-US" sz="44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to’g’rimi?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56912" y="1000125"/>
            <a:ext cx="13357027" cy="6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7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Arxitektura va State Management o'rtasidagi bog'liqlik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446213"/>
            <a:ext cx="16660885" cy="4494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8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State Management faqat kod yozish usuli emas, balki loyiha kelajagi desak bo’ladi.</a:t>
            </a:r>
          </a:p>
          <a:p>
            <a:pPr algn="l">
              <a:lnSpc>
                <a:spcPts val="3278"/>
              </a:lnSpc>
            </a:pPr>
          </a:p>
          <a:p>
            <a:pPr algn="l">
              <a:lnSpc>
                <a:spcPts val="3278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To'g'ri tanlov - barqaror arxitektura garovi: State management tanlash ilovaning qatlamlarga (UI, Biznes mantiq, Ma'lumotlar) bo'linishini belgilab beradi.</a:t>
            </a:r>
          </a:p>
          <a:p>
            <a:pPr algn="l">
              <a:lnSpc>
                <a:spcPts val="3278"/>
              </a:lnSpc>
            </a:pPr>
          </a:p>
          <a:p>
            <a:pPr algn="l">
              <a:lnSpc>
                <a:spcPts val="3278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Ma'lumotlar oqimining shaffofligi: Tanlangan usul ma'lumotlarning bir vidjetdan ikkinchisiga qanchalik oson va tushunarli o'tishini ta'minlashi kerak.</a:t>
            </a:r>
          </a:p>
          <a:p>
            <a:pPr algn="l">
              <a:lnSpc>
                <a:spcPts val="3278"/>
              </a:lnSpc>
            </a:pPr>
          </a:p>
          <a:p>
            <a:pPr algn="l">
              <a:lnSpc>
                <a:spcPts val="3278"/>
              </a:lnSpc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Testlash imkoniyati: To'g'ri tanlangan vosita (masalan, Bloc yoki Riverpod) biznes mantiqni UI'dan ajratib, uni alohida test qilishni osonlashtiradi</a:t>
            </a:r>
          </a:p>
          <a:p>
            <a:pPr algn="l">
              <a:lnSpc>
                <a:spcPts val="32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60426" y="1474511"/>
            <a:ext cx="13079983" cy="6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7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Tanlov mezonlari: Qachon qaysi birini ishlatish kerak?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25269" y="2891458"/>
            <a:ext cx="16150296" cy="5313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8"/>
              </a:lnSpc>
            </a:pPr>
          </a:p>
          <a:p>
            <a:pPr algn="l" marL="561341" indent="-280670" lvl="1">
              <a:lnSpc>
                <a:spcPts val="327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Soddalikni birinchi o'ringa qo'ying: Har doim eng oddiy yechimdan boshlang va faqat zarurat tug'ilganda murakkabroq usulga o'ting. </a:t>
            </a:r>
          </a:p>
          <a:p>
            <a:pPr algn="l">
              <a:lnSpc>
                <a:spcPts val="3278"/>
              </a:lnSpc>
            </a:pPr>
          </a:p>
          <a:p>
            <a:pPr algn="l" marL="561341" indent="-280670" lvl="1">
              <a:lnSpc>
                <a:spcPts val="327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Tezlik va samaradorlik: Demo yoki MVP loyihalarida vaqtni tejash uchun setState yoki Providerdan foydalaning, Blocni esa katta masshtabli bosqichga qoldiring.</a:t>
            </a:r>
          </a:p>
          <a:p>
            <a:pPr algn="l">
              <a:lnSpc>
                <a:spcPts val="3278"/>
              </a:lnSpc>
            </a:pPr>
          </a:p>
          <a:p>
            <a:pPr algn="l" marL="561341" indent="-280670" lvl="1">
              <a:lnSpc>
                <a:spcPts val="327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Ortiqcha muhandislikdan saqlaning: Kichik UI o'zgarishlari uchun Bloc ishlatish ilovani og'irlashtiradi va ishlashini sekinlashtiradi.</a:t>
            </a:r>
          </a:p>
          <a:p>
            <a:pPr algn="l">
              <a:lnSpc>
                <a:spcPts val="3278"/>
              </a:lnSpc>
            </a:pPr>
          </a:p>
          <a:p>
            <a:pPr algn="l" marL="561341" indent="-280670" lvl="1">
              <a:lnSpc>
                <a:spcPts val="3278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Jamoaviy standartlar: Gibrid yondashuvda eng muhimi — jamoada qaysi holat uchun qaysi vosita ishlatilishi haqida aniq kelishuv bo'lishidir.</a:t>
            </a:r>
          </a:p>
          <a:p>
            <a:pPr algn="l">
              <a:lnSpc>
                <a:spcPts val="32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>
            <a:hlinkClick r:id="rId4" tooltip="https://gamma.app/?utm_source=made-with-gamma"/>
          </p:cNvPr>
          <p:cNvSpPr/>
          <p:nvPr/>
        </p:nvSpPr>
        <p:spPr>
          <a:xfrm flipH="false" flipV="false" rot="0">
            <a:off x="16049015" y="9686925"/>
            <a:ext cx="2153260" cy="514350"/>
          </a:xfrm>
          <a:custGeom>
            <a:avLst/>
            <a:gdLst/>
            <a:ahLst/>
            <a:cxnLst/>
            <a:rect r="r" b="b" t="t" l="l"/>
            <a:pathLst>
              <a:path h="514350" w="2153260">
                <a:moveTo>
                  <a:pt x="0" y="0"/>
                </a:moveTo>
                <a:lnTo>
                  <a:pt x="2153260" y="0"/>
                </a:lnTo>
                <a:lnTo>
                  <a:pt x="2153260" y="514350"/>
                </a:lnTo>
                <a:lnTo>
                  <a:pt x="0" y="514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 descr="preencoded.png"/>
          <p:cNvSpPr/>
          <p:nvPr/>
        </p:nvSpPr>
        <p:spPr>
          <a:xfrm flipH="false" flipV="false" rot="0">
            <a:off x="1143000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01763" y="2428580"/>
            <a:ext cx="9445523" cy="17478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Flutter'da State Management nima?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2238" y="4568581"/>
            <a:ext cx="9445523" cy="2652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Flutter ilovalarida 'state' — bu interfeysning ma'lum bir vaqtdagi holatini aks ettiruvchi barcha ma'lumotlar. Masalan, foydalanuvchi qaysi tugmani bosganligi, sahifada qaysi ma'lumotlar ko'rsatilayotganligi yoki internetdan ma'lumot yuklab olish jarayoni kabi holatlar. </a:t>
            </a:r>
            <a:r>
              <a:rPr lang="en-US" sz="218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State Management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esa, bu ma'lumotlarni samarali boshqarish va ilova interfeysini ular o'zgarganda yangilab turish usullari to'plamidir.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38365" y="1136447"/>
            <a:ext cx="15054110" cy="86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62"/>
              </a:lnSpc>
            </a:pPr>
            <a:r>
              <a:rPr lang="en-US" sz="525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State Management'ning umumiy imkoniyatlari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8365" y="2443905"/>
            <a:ext cx="16411280" cy="42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38"/>
              </a:lnSpc>
            </a:pPr>
            <a:r>
              <a:rPr lang="en-US" sz="21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Flutter ilovalarida holatni boshqarish uchun bir nechta yondashuvlar mavjud. Har birining o'z afzalliklari va qo'llanish sohalari bor.</a:t>
            </a:r>
          </a:p>
        </p:txBody>
      </p:sp>
      <p:sp>
        <p:nvSpPr>
          <p:cNvPr name="Freeform 8" id="8" descr="preencoded.png"/>
          <p:cNvSpPr/>
          <p:nvPr/>
        </p:nvSpPr>
        <p:spPr>
          <a:xfrm flipH="false" flipV="false" rot="0">
            <a:off x="938365" y="3269752"/>
            <a:ext cx="670322" cy="670322"/>
          </a:xfrm>
          <a:custGeom>
            <a:avLst/>
            <a:gdLst/>
            <a:ahLst/>
            <a:cxnLst/>
            <a:rect r="r" b="b" t="t" l="l"/>
            <a:pathLst>
              <a:path h="670322" w="670322">
                <a:moveTo>
                  <a:pt x="0" y="0"/>
                </a:moveTo>
                <a:lnTo>
                  <a:pt x="670322" y="0"/>
                </a:lnTo>
                <a:lnTo>
                  <a:pt x="670322" y="670321"/>
                </a:lnTo>
                <a:lnTo>
                  <a:pt x="0" y="6703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2534" r="0" b="-2253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8365" y="4265714"/>
            <a:ext cx="3351762" cy="42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setState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8365" y="4826946"/>
            <a:ext cx="524693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Eng oddiy usul, kichik va lokal holatlar uchun.</a:t>
            </a:r>
          </a:p>
        </p:txBody>
      </p:sp>
      <p:sp>
        <p:nvSpPr>
          <p:cNvPr name="Freeform 11" id="11" descr="preencoded.png"/>
          <p:cNvSpPr/>
          <p:nvPr/>
        </p:nvSpPr>
        <p:spPr>
          <a:xfrm flipH="false" flipV="false" rot="0">
            <a:off x="6520453" y="3269752"/>
            <a:ext cx="670322" cy="670322"/>
          </a:xfrm>
          <a:custGeom>
            <a:avLst/>
            <a:gdLst/>
            <a:ahLst/>
            <a:cxnLst/>
            <a:rect r="r" b="b" t="t" l="l"/>
            <a:pathLst>
              <a:path h="670322" w="670322">
                <a:moveTo>
                  <a:pt x="0" y="0"/>
                </a:moveTo>
                <a:lnTo>
                  <a:pt x="670322" y="0"/>
                </a:lnTo>
                <a:lnTo>
                  <a:pt x="670322" y="670321"/>
                </a:lnTo>
                <a:lnTo>
                  <a:pt x="0" y="6703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408" r="0" b="-140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520453" y="4265714"/>
            <a:ext cx="3351762" cy="42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InheritedWidget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520453" y="4759823"/>
            <a:ext cx="5246932" cy="95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Yuqoridan quyi qismga ma'lumotlarni uzatish uchun asosiy mexanizm.</a:t>
            </a:r>
          </a:p>
        </p:txBody>
      </p:sp>
      <p:sp>
        <p:nvSpPr>
          <p:cNvPr name="Freeform 14" id="14" descr="preencoded.png"/>
          <p:cNvSpPr/>
          <p:nvPr/>
        </p:nvSpPr>
        <p:spPr>
          <a:xfrm flipH="false" flipV="false" rot="0">
            <a:off x="12102551" y="3269752"/>
            <a:ext cx="670322" cy="670322"/>
          </a:xfrm>
          <a:custGeom>
            <a:avLst/>
            <a:gdLst/>
            <a:ahLst/>
            <a:cxnLst/>
            <a:rect r="r" b="b" t="t" l="l"/>
            <a:pathLst>
              <a:path h="670322" w="670322">
                <a:moveTo>
                  <a:pt x="0" y="0"/>
                </a:moveTo>
                <a:lnTo>
                  <a:pt x="670322" y="0"/>
                </a:lnTo>
                <a:lnTo>
                  <a:pt x="670322" y="670321"/>
                </a:lnTo>
                <a:lnTo>
                  <a:pt x="0" y="670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2816" t="0" r="-2817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102551" y="4265714"/>
            <a:ext cx="3351762" cy="42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Provider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02551" y="4759823"/>
            <a:ext cx="5246932" cy="95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Ma'lumotlarni ko'rsatish va ularga kirishni soddalashtiruvchi mashhur paket.</a:t>
            </a:r>
          </a:p>
        </p:txBody>
      </p:sp>
      <p:sp>
        <p:nvSpPr>
          <p:cNvPr name="Freeform 17" id="17" descr="preencoded.png"/>
          <p:cNvSpPr/>
          <p:nvPr/>
        </p:nvSpPr>
        <p:spPr>
          <a:xfrm flipH="false" flipV="false" rot="0">
            <a:off x="938365" y="6249438"/>
            <a:ext cx="670322" cy="670322"/>
          </a:xfrm>
          <a:custGeom>
            <a:avLst/>
            <a:gdLst/>
            <a:ahLst/>
            <a:cxnLst/>
            <a:rect r="r" b="b" t="t" l="l"/>
            <a:pathLst>
              <a:path h="670322" w="670322">
                <a:moveTo>
                  <a:pt x="0" y="0"/>
                </a:moveTo>
                <a:lnTo>
                  <a:pt x="670322" y="0"/>
                </a:lnTo>
                <a:lnTo>
                  <a:pt x="670322" y="670322"/>
                </a:lnTo>
                <a:lnTo>
                  <a:pt x="0" y="6703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4225" t="0" r="-4224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38365" y="7245401"/>
            <a:ext cx="3351762" cy="42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Riverpod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8365" y="7739510"/>
            <a:ext cx="5246932" cy="13824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Provider'ning xavfsiz va sinovdan o'tgan alternativi, kompilyatsiya vaqtida xatolarni aniqlaydi.</a:t>
            </a:r>
          </a:p>
        </p:txBody>
      </p:sp>
      <p:sp>
        <p:nvSpPr>
          <p:cNvPr name="Freeform 20" id="20" descr="preencoded.png"/>
          <p:cNvSpPr/>
          <p:nvPr/>
        </p:nvSpPr>
        <p:spPr>
          <a:xfrm flipH="false" flipV="false" rot="0">
            <a:off x="6520453" y="6249438"/>
            <a:ext cx="670322" cy="670322"/>
          </a:xfrm>
          <a:custGeom>
            <a:avLst/>
            <a:gdLst/>
            <a:ahLst/>
            <a:cxnLst/>
            <a:rect r="r" b="b" t="t" l="l"/>
            <a:pathLst>
              <a:path h="670322" w="670322">
                <a:moveTo>
                  <a:pt x="0" y="0"/>
                </a:moveTo>
                <a:lnTo>
                  <a:pt x="670322" y="0"/>
                </a:lnTo>
                <a:lnTo>
                  <a:pt x="670322" y="670322"/>
                </a:lnTo>
                <a:lnTo>
                  <a:pt x="0" y="6703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-1408" t="0" r="-1408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520453" y="7245401"/>
            <a:ext cx="3351762" cy="42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Bloc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20453" y="7739510"/>
            <a:ext cx="5246932" cy="953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Murakkab ilovalar uchun event-driven holat boshqaruvi.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876702" y="525809"/>
            <a:ext cx="5878116" cy="63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75"/>
              </a:lnSpc>
            </a:pPr>
            <a:r>
              <a:rPr lang="en-US" sz="3875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setState qachon yetarli?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876702" y="1474737"/>
            <a:ext cx="12534605" cy="829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12"/>
              </a:lnSpc>
            </a:pPr>
            <a:r>
              <a:rPr lang="en-US" sz="20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setState — bu Flutter'da holatni boshqarishning eng sodda va samarali usuli, ayniqsa, kichik va lokal holatlar uchun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76702" y="2519810"/>
            <a:ext cx="6025601" cy="702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1461" indent="-135731" lvl="1">
              <a:lnSpc>
                <a:spcPts val="2924"/>
              </a:lnSpc>
              <a:buFont typeface="Arial"/>
              <a:buChar char="•"/>
            </a:pPr>
            <a:r>
              <a:rPr lang="en-US" sz="17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Oddiy UI holati (masalan, tugma bosilganda matnni o'zgartirish)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6702" y="3223470"/>
            <a:ext cx="602560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1461" indent="-135731" lvl="1">
              <a:lnSpc>
                <a:spcPts val="2924"/>
              </a:lnSpc>
              <a:buFont typeface="Arial"/>
              <a:buChar char="•"/>
            </a:pPr>
            <a:r>
              <a:rPr lang="en-US" sz="17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Dialog oynalari (ko'rsatish/yashirish)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76702" y="3609975"/>
            <a:ext cx="602560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1461" indent="-135731" lvl="1">
              <a:lnSpc>
                <a:spcPts val="2924"/>
              </a:lnSpc>
              <a:buFont typeface="Arial"/>
              <a:buChar char="•"/>
            </a:pPr>
            <a:r>
              <a:rPr lang="en-US" sz="17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Toggl tugmachalari (yoqish/o'chirish)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876702" y="3996480"/>
            <a:ext cx="6025601" cy="340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1461" indent="-135731" lvl="1">
              <a:lnSpc>
                <a:spcPts val="2924"/>
              </a:lnSpc>
              <a:buFont typeface="Arial"/>
              <a:buChar char="•"/>
            </a:pPr>
            <a:r>
              <a:rPr lang="en-US" sz="1799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Kichik, izolyatsiya qilingan komponentlar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9395222" y="2640654"/>
            <a:ext cx="6025601" cy="6025601"/>
          </a:xfrm>
          <a:custGeom>
            <a:avLst/>
            <a:gdLst/>
            <a:ahLst/>
            <a:cxnLst/>
            <a:rect r="r" b="b" t="t" l="l"/>
            <a:pathLst>
              <a:path h="6025601" w="6025601">
                <a:moveTo>
                  <a:pt x="0" y="0"/>
                </a:moveTo>
                <a:lnTo>
                  <a:pt x="6025601" y="0"/>
                </a:lnTo>
                <a:lnTo>
                  <a:pt x="6025601" y="6025601"/>
                </a:lnTo>
                <a:lnTo>
                  <a:pt x="0" y="60256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33980" y="818407"/>
            <a:ext cx="10020891" cy="1277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37"/>
              </a:lnSpc>
            </a:pPr>
            <a:r>
              <a:rPr lang="en-US" sz="39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Provider / Riverpod qachon Bloc'dan yaxshiroq?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62555" y="2686202"/>
            <a:ext cx="10020891" cy="699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Provider va Riverpod ko'pincha murakkabroq, ammo Bloc'dan unchalik ham og'ir bo'lmagan holatlar uchun ideal tanlov hisoblanadi. Ular soddalik va moslashuvchanlikni taklif etadi.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548267" y="3609080"/>
            <a:ext cx="10049466" cy="1245394"/>
            <a:chOff x="0" y="0"/>
            <a:chExt cx="13399287" cy="16605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9050" y="19050"/>
              <a:ext cx="13361288" cy="1622425"/>
            </a:xfrm>
            <a:custGeom>
              <a:avLst/>
              <a:gdLst/>
              <a:ahLst/>
              <a:cxnLst/>
              <a:rect r="r" b="b" t="t" l="l"/>
              <a:pathLst>
                <a:path h="1622425" w="13361288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3174599" y="0"/>
                  </a:lnTo>
                  <a:cubicBezTo>
                    <a:pt x="13277723" y="0"/>
                    <a:pt x="13361288" y="81915"/>
                    <a:pt x="13361288" y="182880"/>
                  </a:cubicBezTo>
                  <a:lnTo>
                    <a:pt x="13361288" y="1439545"/>
                  </a:lnTo>
                  <a:cubicBezTo>
                    <a:pt x="13361288" y="1540510"/>
                    <a:pt x="13277723" y="1622425"/>
                    <a:pt x="13174599" y="1622425"/>
                  </a:cubicBezTo>
                  <a:lnTo>
                    <a:pt x="186690" y="1622425"/>
                  </a:lnTo>
                  <a:cubicBezTo>
                    <a:pt x="83566" y="1622425"/>
                    <a:pt x="0" y="1540510"/>
                    <a:pt x="0" y="143954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399388" cy="1660525"/>
            </a:xfrm>
            <a:custGeom>
              <a:avLst/>
              <a:gdLst/>
              <a:ahLst/>
              <a:cxnLst/>
              <a:rect r="r" b="b" t="t" l="l"/>
              <a:pathLst>
                <a:path h="1660525" w="13399388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3193649" y="0"/>
                  </a:lnTo>
                  <a:lnTo>
                    <a:pt x="13193649" y="19050"/>
                  </a:lnTo>
                  <a:lnTo>
                    <a:pt x="13193649" y="0"/>
                  </a:lnTo>
                  <a:cubicBezTo>
                    <a:pt x="13306933" y="0"/>
                    <a:pt x="13399388" y="90043"/>
                    <a:pt x="13399388" y="201930"/>
                  </a:cubicBezTo>
                  <a:lnTo>
                    <a:pt x="13380338" y="201930"/>
                  </a:lnTo>
                  <a:lnTo>
                    <a:pt x="13399388" y="201930"/>
                  </a:lnTo>
                  <a:lnTo>
                    <a:pt x="13399388" y="1458595"/>
                  </a:lnTo>
                  <a:lnTo>
                    <a:pt x="13380338" y="1458595"/>
                  </a:lnTo>
                  <a:lnTo>
                    <a:pt x="13399388" y="1458595"/>
                  </a:lnTo>
                  <a:cubicBezTo>
                    <a:pt x="13399388" y="1570482"/>
                    <a:pt x="13306933" y="1660525"/>
                    <a:pt x="13193649" y="1660525"/>
                  </a:cubicBezTo>
                  <a:lnTo>
                    <a:pt x="13193649" y="1641475"/>
                  </a:lnTo>
                  <a:lnTo>
                    <a:pt x="13193649" y="1660525"/>
                  </a:lnTo>
                  <a:lnTo>
                    <a:pt x="205740" y="1660525"/>
                  </a:lnTo>
                  <a:lnTo>
                    <a:pt x="205740" y="1641475"/>
                  </a:lnTo>
                  <a:lnTo>
                    <a:pt x="205740" y="1660525"/>
                  </a:lnTo>
                  <a:cubicBezTo>
                    <a:pt x="92456" y="1660525"/>
                    <a:pt x="0" y="1570482"/>
                    <a:pt x="0" y="145859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58595"/>
                  </a:lnTo>
                  <a:lnTo>
                    <a:pt x="19050" y="1458595"/>
                  </a:lnTo>
                  <a:lnTo>
                    <a:pt x="38100" y="1458595"/>
                  </a:lnTo>
                  <a:cubicBezTo>
                    <a:pt x="38100" y="1548765"/>
                    <a:pt x="112776" y="1622425"/>
                    <a:pt x="205740" y="1622425"/>
                  </a:cubicBezTo>
                  <a:lnTo>
                    <a:pt x="13193649" y="1622425"/>
                  </a:lnTo>
                  <a:cubicBezTo>
                    <a:pt x="13286612" y="1622425"/>
                    <a:pt x="13361288" y="1548765"/>
                    <a:pt x="13361288" y="1458595"/>
                  </a:cubicBezTo>
                  <a:lnTo>
                    <a:pt x="13361288" y="201930"/>
                  </a:lnTo>
                  <a:cubicBezTo>
                    <a:pt x="13361288" y="111760"/>
                    <a:pt x="13286612" y="38100"/>
                    <a:pt x="13193649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7533980" y="3623367"/>
            <a:ext cx="114300" cy="1216819"/>
            <a:chOff x="0" y="0"/>
            <a:chExt cx="152400" cy="16224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2400" cy="1622425"/>
            </a:xfrm>
            <a:custGeom>
              <a:avLst/>
              <a:gdLst/>
              <a:ahLst/>
              <a:cxnLst/>
              <a:rect r="r" b="b" t="t" l="l"/>
              <a:pathLst>
                <a:path h="1622425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546225"/>
                  </a:lnTo>
                  <a:cubicBezTo>
                    <a:pt x="152400" y="1588262"/>
                    <a:pt x="118237" y="1622425"/>
                    <a:pt x="76200" y="1622425"/>
                  </a:cubicBezTo>
                  <a:cubicBezTo>
                    <a:pt x="34163" y="1622425"/>
                    <a:pt x="0" y="1588262"/>
                    <a:pt x="0" y="154622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4" id="14"/>
          <p:cNvSpPr txBox="true"/>
          <p:nvPr/>
        </p:nvSpPr>
        <p:spPr>
          <a:xfrm rot="0">
            <a:off x="7878070" y="3834108"/>
            <a:ext cx="3677688" cy="33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O'rta murakkablikdagi ilovalar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78070" y="4231186"/>
            <a:ext cx="9475584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Bir nechta widgetarga ta'sir qiluvchi holatni boshqarishda juda qulay.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548267" y="5027114"/>
            <a:ext cx="10049466" cy="1245394"/>
            <a:chOff x="0" y="0"/>
            <a:chExt cx="13399287" cy="16605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9050" y="19050"/>
              <a:ext cx="13361288" cy="1622425"/>
            </a:xfrm>
            <a:custGeom>
              <a:avLst/>
              <a:gdLst/>
              <a:ahLst/>
              <a:cxnLst/>
              <a:rect r="r" b="b" t="t" l="l"/>
              <a:pathLst>
                <a:path h="1622425" w="13361288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3174599" y="0"/>
                  </a:lnTo>
                  <a:cubicBezTo>
                    <a:pt x="13277723" y="0"/>
                    <a:pt x="13361288" y="81915"/>
                    <a:pt x="13361288" y="182880"/>
                  </a:cubicBezTo>
                  <a:lnTo>
                    <a:pt x="13361288" y="1439545"/>
                  </a:lnTo>
                  <a:cubicBezTo>
                    <a:pt x="13361288" y="1540510"/>
                    <a:pt x="13277723" y="1622425"/>
                    <a:pt x="13174599" y="1622425"/>
                  </a:cubicBezTo>
                  <a:lnTo>
                    <a:pt x="186690" y="1622425"/>
                  </a:lnTo>
                  <a:cubicBezTo>
                    <a:pt x="83566" y="1622425"/>
                    <a:pt x="0" y="1540510"/>
                    <a:pt x="0" y="143954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99388" cy="1660525"/>
            </a:xfrm>
            <a:custGeom>
              <a:avLst/>
              <a:gdLst/>
              <a:ahLst/>
              <a:cxnLst/>
              <a:rect r="r" b="b" t="t" l="l"/>
              <a:pathLst>
                <a:path h="1660525" w="13399388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3193649" y="0"/>
                  </a:lnTo>
                  <a:lnTo>
                    <a:pt x="13193649" y="19050"/>
                  </a:lnTo>
                  <a:lnTo>
                    <a:pt x="13193649" y="0"/>
                  </a:lnTo>
                  <a:cubicBezTo>
                    <a:pt x="13306933" y="0"/>
                    <a:pt x="13399388" y="90043"/>
                    <a:pt x="13399388" y="201930"/>
                  </a:cubicBezTo>
                  <a:lnTo>
                    <a:pt x="13380338" y="201930"/>
                  </a:lnTo>
                  <a:lnTo>
                    <a:pt x="13399388" y="201930"/>
                  </a:lnTo>
                  <a:lnTo>
                    <a:pt x="13399388" y="1458595"/>
                  </a:lnTo>
                  <a:lnTo>
                    <a:pt x="13380338" y="1458595"/>
                  </a:lnTo>
                  <a:lnTo>
                    <a:pt x="13399388" y="1458595"/>
                  </a:lnTo>
                  <a:cubicBezTo>
                    <a:pt x="13399388" y="1570482"/>
                    <a:pt x="13306933" y="1660525"/>
                    <a:pt x="13193649" y="1660525"/>
                  </a:cubicBezTo>
                  <a:lnTo>
                    <a:pt x="13193649" y="1641475"/>
                  </a:lnTo>
                  <a:lnTo>
                    <a:pt x="13193649" y="1660525"/>
                  </a:lnTo>
                  <a:lnTo>
                    <a:pt x="205740" y="1660525"/>
                  </a:lnTo>
                  <a:lnTo>
                    <a:pt x="205740" y="1641475"/>
                  </a:lnTo>
                  <a:lnTo>
                    <a:pt x="205740" y="1660525"/>
                  </a:lnTo>
                  <a:cubicBezTo>
                    <a:pt x="92456" y="1660525"/>
                    <a:pt x="0" y="1570482"/>
                    <a:pt x="0" y="145859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58595"/>
                  </a:lnTo>
                  <a:lnTo>
                    <a:pt x="19050" y="1458595"/>
                  </a:lnTo>
                  <a:lnTo>
                    <a:pt x="38100" y="1458595"/>
                  </a:lnTo>
                  <a:cubicBezTo>
                    <a:pt x="38100" y="1548765"/>
                    <a:pt x="112776" y="1622425"/>
                    <a:pt x="205740" y="1622425"/>
                  </a:cubicBezTo>
                  <a:lnTo>
                    <a:pt x="13193649" y="1622425"/>
                  </a:lnTo>
                  <a:cubicBezTo>
                    <a:pt x="13286612" y="1622425"/>
                    <a:pt x="13361288" y="1548765"/>
                    <a:pt x="13361288" y="1458595"/>
                  </a:cubicBezTo>
                  <a:lnTo>
                    <a:pt x="13361288" y="201930"/>
                  </a:lnTo>
                  <a:cubicBezTo>
                    <a:pt x="13361288" y="111760"/>
                    <a:pt x="13286612" y="38100"/>
                    <a:pt x="13193649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7533980" y="5041402"/>
            <a:ext cx="114300" cy="1216819"/>
            <a:chOff x="0" y="0"/>
            <a:chExt cx="152400" cy="162242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2400" cy="1622425"/>
            </a:xfrm>
            <a:custGeom>
              <a:avLst/>
              <a:gdLst/>
              <a:ahLst/>
              <a:cxnLst/>
              <a:rect r="r" b="b" t="t" l="l"/>
              <a:pathLst>
                <a:path h="1622425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546225"/>
                  </a:lnTo>
                  <a:cubicBezTo>
                    <a:pt x="152400" y="1588262"/>
                    <a:pt x="118237" y="1622425"/>
                    <a:pt x="76200" y="1622425"/>
                  </a:cubicBezTo>
                  <a:cubicBezTo>
                    <a:pt x="34163" y="1622425"/>
                    <a:pt x="0" y="1588262"/>
                    <a:pt x="0" y="154622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1" id="21"/>
          <p:cNvSpPr txBox="true"/>
          <p:nvPr/>
        </p:nvSpPr>
        <p:spPr>
          <a:xfrm rot="0">
            <a:off x="7878070" y="5252142"/>
            <a:ext cx="2779663" cy="30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Kichik va o'rta loyihalar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78070" y="5649220"/>
            <a:ext cx="9475584" cy="37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Ishlab chiqishni tezlashtiradi va kodni oson o'qiladigan qiladi.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7548267" y="6445148"/>
            <a:ext cx="10049466" cy="1245394"/>
            <a:chOff x="0" y="0"/>
            <a:chExt cx="13399287" cy="166052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19050" y="19050"/>
              <a:ext cx="13361288" cy="1622425"/>
            </a:xfrm>
            <a:custGeom>
              <a:avLst/>
              <a:gdLst/>
              <a:ahLst/>
              <a:cxnLst/>
              <a:rect r="r" b="b" t="t" l="l"/>
              <a:pathLst>
                <a:path h="1622425" w="13361288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3174599" y="0"/>
                  </a:lnTo>
                  <a:cubicBezTo>
                    <a:pt x="13277723" y="0"/>
                    <a:pt x="13361288" y="81915"/>
                    <a:pt x="13361288" y="182880"/>
                  </a:cubicBezTo>
                  <a:lnTo>
                    <a:pt x="13361288" y="1439545"/>
                  </a:lnTo>
                  <a:cubicBezTo>
                    <a:pt x="13361288" y="1540510"/>
                    <a:pt x="13277723" y="1622425"/>
                    <a:pt x="13174599" y="1622425"/>
                  </a:cubicBezTo>
                  <a:lnTo>
                    <a:pt x="186690" y="1622425"/>
                  </a:lnTo>
                  <a:cubicBezTo>
                    <a:pt x="83566" y="1622425"/>
                    <a:pt x="0" y="1540510"/>
                    <a:pt x="0" y="143954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399388" cy="1660525"/>
            </a:xfrm>
            <a:custGeom>
              <a:avLst/>
              <a:gdLst/>
              <a:ahLst/>
              <a:cxnLst/>
              <a:rect r="r" b="b" t="t" l="l"/>
              <a:pathLst>
                <a:path h="1660525" w="13399388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3193649" y="0"/>
                  </a:lnTo>
                  <a:lnTo>
                    <a:pt x="13193649" y="19050"/>
                  </a:lnTo>
                  <a:lnTo>
                    <a:pt x="13193649" y="0"/>
                  </a:lnTo>
                  <a:cubicBezTo>
                    <a:pt x="13306933" y="0"/>
                    <a:pt x="13399388" y="90043"/>
                    <a:pt x="13399388" y="201930"/>
                  </a:cubicBezTo>
                  <a:lnTo>
                    <a:pt x="13380338" y="201930"/>
                  </a:lnTo>
                  <a:lnTo>
                    <a:pt x="13399388" y="201930"/>
                  </a:lnTo>
                  <a:lnTo>
                    <a:pt x="13399388" y="1458595"/>
                  </a:lnTo>
                  <a:lnTo>
                    <a:pt x="13380338" y="1458595"/>
                  </a:lnTo>
                  <a:lnTo>
                    <a:pt x="13399388" y="1458595"/>
                  </a:lnTo>
                  <a:cubicBezTo>
                    <a:pt x="13399388" y="1570482"/>
                    <a:pt x="13306933" y="1660525"/>
                    <a:pt x="13193649" y="1660525"/>
                  </a:cubicBezTo>
                  <a:lnTo>
                    <a:pt x="13193649" y="1641475"/>
                  </a:lnTo>
                  <a:lnTo>
                    <a:pt x="13193649" y="1660525"/>
                  </a:lnTo>
                  <a:lnTo>
                    <a:pt x="205740" y="1660525"/>
                  </a:lnTo>
                  <a:lnTo>
                    <a:pt x="205740" y="1641475"/>
                  </a:lnTo>
                  <a:lnTo>
                    <a:pt x="205740" y="1660525"/>
                  </a:lnTo>
                  <a:cubicBezTo>
                    <a:pt x="92456" y="1660525"/>
                    <a:pt x="0" y="1570482"/>
                    <a:pt x="0" y="145859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58595"/>
                  </a:lnTo>
                  <a:lnTo>
                    <a:pt x="19050" y="1458595"/>
                  </a:lnTo>
                  <a:lnTo>
                    <a:pt x="38100" y="1458595"/>
                  </a:lnTo>
                  <a:cubicBezTo>
                    <a:pt x="38100" y="1548765"/>
                    <a:pt x="112776" y="1622425"/>
                    <a:pt x="205740" y="1622425"/>
                  </a:cubicBezTo>
                  <a:lnTo>
                    <a:pt x="13193649" y="1622425"/>
                  </a:lnTo>
                  <a:cubicBezTo>
                    <a:pt x="13286612" y="1622425"/>
                    <a:pt x="13361288" y="1548765"/>
                    <a:pt x="13361288" y="1458595"/>
                  </a:cubicBezTo>
                  <a:lnTo>
                    <a:pt x="13361288" y="201930"/>
                  </a:lnTo>
                  <a:cubicBezTo>
                    <a:pt x="13361288" y="111760"/>
                    <a:pt x="13286612" y="38100"/>
                    <a:pt x="13193649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7533980" y="6459436"/>
            <a:ext cx="114300" cy="1216819"/>
            <a:chOff x="0" y="0"/>
            <a:chExt cx="152400" cy="1622425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52400" cy="1622425"/>
            </a:xfrm>
            <a:custGeom>
              <a:avLst/>
              <a:gdLst/>
              <a:ahLst/>
              <a:cxnLst/>
              <a:rect r="r" b="b" t="t" l="l"/>
              <a:pathLst>
                <a:path h="1622425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546225"/>
                  </a:lnTo>
                  <a:cubicBezTo>
                    <a:pt x="152400" y="1588262"/>
                    <a:pt x="118237" y="1622425"/>
                    <a:pt x="76200" y="1622425"/>
                  </a:cubicBezTo>
                  <a:cubicBezTo>
                    <a:pt x="34163" y="1622425"/>
                    <a:pt x="0" y="1588262"/>
                    <a:pt x="0" y="154622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28" id="28"/>
          <p:cNvSpPr txBox="true"/>
          <p:nvPr/>
        </p:nvSpPr>
        <p:spPr>
          <a:xfrm rot="0">
            <a:off x="7878070" y="6670177"/>
            <a:ext cx="2516534" cy="33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Deklarativ UI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878070" y="7067255"/>
            <a:ext cx="9475584" cy="292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Flutter'ning deklarativ UI tabiati bilan yaxshi ishlaydi, kamroq boilerplate kod talab qiladi.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7548267" y="7863183"/>
            <a:ext cx="10049466" cy="1245394"/>
            <a:chOff x="0" y="0"/>
            <a:chExt cx="13399287" cy="166052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19050" y="19050"/>
              <a:ext cx="13361288" cy="1622425"/>
            </a:xfrm>
            <a:custGeom>
              <a:avLst/>
              <a:gdLst/>
              <a:ahLst/>
              <a:cxnLst/>
              <a:rect r="r" b="b" t="t" l="l"/>
              <a:pathLst>
                <a:path h="1622425" w="13361288">
                  <a:moveTo>
                    <a:pt x="0" y="182880"/>
                  </a:moveTo>
                  <a:cubicBezTo>
                    <a:pt x="0" y="81915"/>
                    <a:pt x="83566" y="0"/>
                    <a:pt x="186690" y="0"/>
                  </a:cubicBezTo>
                  <a:lnTo>
                    <a:pt x="13174599" y="0"/>
                  </a:lnTo>
                  <a:cubicBezTo>
                    <a:pt x="13277723" y="0"/>
                    <a:pt x="13361288" y="81915"/>
                    <a:pt x="13361288" y="182880"/>
                  </a:cubicBezTo>
                  <a:lnTo>
                    <a:pt x="13361288" y="1439545"/>
                  </a:lnTo>
                  <a:cubicBezTo>
                    <a:pt x="13361288" y="1540510"/>
                    <a:pt x="13277723" y="1622425"/>
                    <a:pt x="13174599" y="1622425"/>
                  </a:cubicBezTo>
                  <a:lnTo>
                    <a:pt x="186690" y="1622425"/>
                  </a:lnTo>
                  <a:cubicBezTo>
                    <a:pt x="83566" y="1622425"/>
                    <a:pt x="0" y="1540510"/>
                    <a:pt x="0" y="143954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399388" cy="1660525"/>
            </a:xfrm>
            <a:custGeom>
              <a:avLst/>
              <a:gdLst/>
              <a:ahLst/>
              <a:cxnLst/>
              <a:rect r="r" b="b" t="t" l="l"/>
              <a:pathLst>
                <a:path h="1660525" w="13399388">
                  <a:moveTo>
                    <a:pt x="0" y="201930"/>
                  </a:moveTo>
                  <a:cubicBezTo>
                    <a:pt x="0" y="90043"/>
                    <a:pt x="92456" y="0"/>
                    <a:pt x="205740" y="0"/>
                  </a:cubicBezTo>
                  <a:lnTo>
                    <a:pt x="13193649" y="0"/>
                  </a:lnTo>
                  <a:lnTo>
                    <a:pt x="13193649" y="19050"/>
                  </a:lnTo>
                  <a:lnTo>
                    <a:pt x="13193649" y="0"/>
                  </a:lnTo>
                  <a:cubicBezTo>
                    <a:pt x="13306933" y="0"/>
                    <a:pt x="13399388" y="90043"/>
                    <a:pt x="13399388" y="201930"/>
                  </a:cubicBezTo>
                  <a:lnTo>
                    <a:pt x="13380338" y="201930"/>
                  </a:lnTo>
                  <a:lnTo>
                    <a:pt x="13399388" y="201930"/>
                  </a:lnTo>
                  <a:lnTo>
                    <a:pt x="13399388" y="1458595"/>
                  </a:lnTo>
                  <a:lnTo>
                    <a:pt x="13380338" y="1458595"/>
                  </a:lnTo>
                  <a:lnTo>
                    <a:pt x="13399388" y="1458595"/>
                  </a:lnTo>
                  <a:cubicBezTo>
                    <a:pt x="13399388" y="1570482"/>
                    <a:pt x="13306933" y="1660525"/>
                    <a:pt x="13193649" y="1660525"/>
                  </a:cubicBezTo>
                  <a:lnTo>
                    <a:pt x="13193649" y="1641475"/>
                  </a:lnTo>
                  <a:lnTo>
                    <a:pt x="13193649" y="1660525"/>
                  </a:lnTo>
                  <a:lnTo>
                    <a:pt x="205740" y="1660525"/>
                  </a:lnTo>
                  <a:lnTo>
                    <a:pt x="205740" y="1641475"/>
                  </a:lnTo>
                  <a:lnTo>
                    <a:pt x="205740" y="1660525"/>
                  </a:lnTo>
                  <a:cubicBezTo>
                    <a:pt x="92456" y="1660525"/>
                    <a:pt x="0" y="1570482"/>
                    <a:pt x="0" y="1458595"/>
                  </a:cubicBezTo>
                  <a:lnTo>
                    <a:pt x="0" y="201930"/>
                  </a:lnTo>
                  <a:lnTo>
                    <a:pt x="19050" y="201930"/>
                  </a:lnTo>
                  <a:lnTo>
                    <a:pt x="0" y="201930"/>
                  </a:lnTo>
                  <a:moveTo>
                    <a:pt x="38100" y="201930"/>
                  </a:moveTo>
                  <a:lnTo>
                    <a:pt x="38100" y="1458595"/>
                  </a:lnTo>
                  <a:lnTo>
                    <a:pt x="19050" y="1458595"/>
                  </a:lnTo>
                  <a:lnTo>
                    <a:pt x="38100" y="1458595"/>
                  </a:lnTo>
                  <a:cubicBezTo>
                    <a:pt x="38100" y="1548765"/>
                    <a:pt x="112776" y="1622425"/>
                    <a:pt x="205740" y="1622425"/>
                  </a:cubicBezTo>
                  <a:lnTo>
                    <a:pt x="13193649" y="1622425"/>
                  </a:lnTo>
                  <a:cubicBezTo>
                    <a:pt x="13286612" y="1622425"/>
                    <a:pt x="13361288" y="1548765"/>
                    <a:pt x="13361288" y="1458595"/>
                  </a:cubicBezTo>
                  <a:lnTo>
                    <a:pt x="13361288" y="201930"/>
                  </a:lnTo>
                  <a:cubicBezTo>
                    <a:pt x="13361288" y="111760"/>
                    <a:pt x="13286612" y="38100"/>
                    <a:pt x="13193649" y="38100"/>
                  </a:cubicBezTo>
                  <a:lnTo>
                    <a:pt x="205740" y="38100"/>
                  </a:lnTo>
                  <a:lnTo>
                    <a:pt x="205740" y="19050"/>
                  </a:lnTo>
                  <a:lnTo>
                    <a:pt x="205740" y="38100"/>
                  </a:lnTo>
                  <a:cubicBezTo>
                    <a:pt x="112776" y="38100"/>
                    <a:pt x="38100" y="111760"/>
                    <a:pt x="38100" y="20193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7533980" y="7877470"/>
            <a:ext cx="114300" cy="1216819"/>
            <a:chOff x="0" y="0"/>
            <a:chExt cx="152400" cy="1622425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52400" cy="1622425"/>
            </a:xfrm>
            <a:custGeom>
              <a:avLst/>
              <a:gdLst/>
              <a:ahLst/>
              <a:cxnLst/>
              <a:rect r="r" b="b" t="t" l="l"/>
              <a:pathLst>
                <a:path h="1622425" w="152400">
                  <a:moveTo>
                    <a:pt x="0" y="76200"/>
                  </a:moveTo>
                  <a:cubicBezTo>
                    <a:pt x="0" y="34163"/>
                    <a:pt x="34163" y="0"/>
                    <a:pt x="76200" y="0"/>
                  </a:cubicBezTo>
                  <a:cubicBezTo>
                    <a:pt x="118237" y="0"/>
                    <a:pt x="152400" y="34163"/>
                    <a:pt x="152400" y="76200"/>
                  </a:cubicBezTo>
                  <a:lnTo>
                    <a:pt x="152400" y="1546225"/>
                  </a:lnTo>
                  <a:cubicBezTo>
                    <a:pt x="152400" y="1588262"/>
                    <a:pt x="118237" y="1622425"/>
                    <a:pt x="76200" y="1622425"/>
                  </a:cubicBezTo>
                  <a:cubicBezTo>
                    <a:pt x="34163" y="1622425"/>
                    <a:pt x="0" y="1588262"/>
                    <a:pt x="0" y="1546225"/>
                  </a:cubicBezTo>
                  <a:close/>
                </a:path>
              </a:pathLst>
            </a:custGeom>
            <a:solidFill>
              <a:srgbClr val="4950B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7878070" y="8088211"/>
            <a:ext cx="4400102" cy="333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1937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Ma'lumotlar oqimini soddalashtirish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878070" y="8485289"/>
            <a:ext cx="9475584" cy="37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1562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Katta loyihalarda ham ma'lumotlar oqimini samarali boshqarish imkonini beradi.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2679497" y="533552"/>
            <a:ext cx="6654403" cy="667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4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Bloc qachon to'g'ri tanlov?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79497" y="1533373"/>
            <a:ext cx="12928997" cy="7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2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Bloc murakkab ilovalar, biznes mantiqi va ko'p manbali ma'lumotlarni boshqarish uchun mo'ljallangan kuchli arxitektura. U katta, masshtablanuvchi loyihalar uchun idealdir.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79497" y="2585314"/>
            <a:ext cx="6215215" cy="7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1462" indent="-135731" lvl="1">
              <a:lnSpc>
                <a:spcPts val="2952"/>
              </a:lnSpc>
              <a:buFont typeface="Arial"/>
              <a:buChar char="•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Murakkab oqimlar (masalan, e-commerce tranzaktsiyalari)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679497" y="3381289"/>
            <a:ext cx="6215215" cy="3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1462" indent="-135731" lvl="1">
              <a:lnSpc>
                <a:spcPts val="2952"/>
              </a:lnSpc>
              <a:buFont typeface="Arial"/>
              <a:buChar char="•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Biznes mantiqi (ilovaning asosiy funksiyalari)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79497" y="3805790"/>
            <a:ext cx="6215215" cy="7185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1462" indent="-135731" lvl="1">
              <a:lnSpc>
                <a:spcPts val="2952"/>
              </a:lnSpc>
              <a:buFont typeface="Arial"/>
              <a:buChar char="•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Bir nechta ma'lumot manbalari (API, lokal baza, Firebase)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79497" y="4796409"/>
            <a:ext cx="6215215" cy="3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1462" indent="-135731" lvl="1">
              <a:lnSpc>
                <a:spcPts val="2952"/>
              </a:lnSpc>
              <a:buFont typeface="Arial"/>
              <a:buChar char="•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Katta, masshtablanuvchi ilovalar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79497" y="5619074"/>
            <a:ext cx="6215215" cy="3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271462" indent="-135731" lvl="1">
              <a:lnSpc>
                <a:spcPts val="2952"/>
              </a:lnSpc>
              <a:buFont typeface="Arial"/>
              <a:buChar char="•"/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Jamoada bir xil arxitektura standartlari kerak bo'lganda</a:t>
            </a:r>
          </a:p>
        </p:txBody>
      </p:sp>
      <p:sp>
        <p:nvSpPr>
          <p:cNvPr name="Freeform 13" id="13" descr="preencoded.png"/>
          <p:cNvSpPr/>
          <p:nvPr/>
        </p:nvSpPr>
        <p:spPr>
          <a:xfrm flipH="false" flipV="false" rot="0">
            <a:off x="9402813" y="2723112"/>
            <a:ext cx="6215215" cy="6215215"/>
          </a:xfrm>
          <a:custGeom>
            <a:avLst/>
            <a:gdLst/>
            <a:ahLst/>
            <a:cxnLst/>
            <a:rect r="r" b="b" t="t" l="l"/>
            <a:pathLst>
              <a:path h="6215215" w="6215215">
                <a:moveTo>
                  <a:pt x="0" y="0"/>
                </a:moveTo>
                <a:lnTo>
                  <a:pt x="6215215" y="0"/>
                </a:lnTo>
                <a:lnTo>
                  <a:pt x="6215215" y="6215215"/>
                </a:lnTo>
                <a:lnTo>
                  <a:pt x="0" y="621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679497" y="9322003"/>
            <a:ext cx="12928997" cy="347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2"/>
              </a:lnSpc>
            </a:pPr>
            <a:r>
              <a:rPr lang="en-US" sz="18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Bloc nafaqat holatni boshqaradi, balki voqealarga asoslangan yondashuv orqali ilova mantiqini ham aniq belgilaydi.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63913" y="901303"/>
            <a:ext cx="7056313" cy="78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12"/>
              </a:lnSpc>
            </a:pPr>
            <a:r>
              <a:rPr lang="en-US" sz="50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Keng tarqalgan xatolar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63913" y="2031654"/>
            <a:ext cx="9618164" cy="79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Bloc kuchli vosita bo'lsa-da, uni noto'g'ri qo'llash ilovani murakkablashtirishi va ortiqcha muhandislikka olib kelishi mumkin.</a:t>
            </a:r>
          </a:p>
        </p:txBody>
      </p:sp>
      <p:sp>
        <p:nvSpPr>
          <p:cNvPr name="Freeform 9" id="9" descr="preencoded.png"/>
          <p:cNvSpPr/>
          <p:nvPr/>
        </p:nvSpPr>
        <p:spPr>
          <a:xfrm flipH="false" flipV="false" rot="0">
            <a:off x="7763913" y="3236566"/>
            <a:ext cx="1294209" cy="1905295"/>
          </a:xfrm>
          <a:custGeom>
            <a:avLst/>
            <a:gdLst/>
            <a:ahLst/>
            <a:cxnLst/>
            <a:rect r="r" b="b" t="t" l="l"/>
            <a:pathLst>
              <a:path h="1905295" w="1294209">
                <a:moveTo>
                  <a:pt x="0" y="0"/>
                </a:moveTo>
                <a:lnTo>
                  <a:pt x="1294210" y="0"/>
                </a:lnTo>
                <a:lnTo>
                  <a:pt x="1294210" y="1905296"/>
                </a:lnTo>
                <a:lnTo>
                  <a:pt x="0" y="1905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3" t="0" r="-53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16936" y="3485855"/>
            <a:ext cx="4140251" cy="41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Oddiy UI holati uchun Bloc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16936" y="3969248"/>
            <a:ext cx="8065141" cy="91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Bu xato ilovaning hajmini oshiradi va ishlashini sekinlashtiradi. Oddiy hollarda </a:t>
            </a: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setState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yoki </a:t>
            </a:r>
            <a:r>
              <a:rPr lang="en-US" sz="2000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Provider</a:t>
            </a: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yetarli.</a:t>
            </a:r>
          </a:p>
        </p:txBody>
      </p:sp>
      <p:sp>
        <p:nvSpPr>
          <p:cNvPr name="Freeform 12" id="12" descr="preencoded.png"/>
          <p:cNvSpPr/>
          <p:nvPr/>
        </p:nvSpPr>
        <p:spPr>
          <a:xfrm flipH="false" flipV="false" rot="0">
            <a:off x="7763913" y="5141862"/>
            <a:ext cx="1294209" cy="1905295"/>
          </a:xfrm>
          <a:custGeom>
            <a:avLst/>
            <a:gdLst/>
            <a:ahLst/>
            <a:cxnLst/>
            <a:rect r="r" b="b" t="t" l="l"/>
            <a:pathLst>
              <a:path h="1905295" w="1294209">
                <a:moveTo>
                  <a:pt x="0" y="0"/>
                </a:moveTo>
                <a:lnTo>
                  <a:pt x="1294210" y="0"/>
                </a:lnTo>
                <a:lnTo>
                  <a:pt x="1294210" y="1905295"/>
                </a:lnTo>
                <a:lnTo>
                  <a:pt x="0" y="19052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" t="0" r="-53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316936" y="5391150"/>
            <a:ext cx="4084434" cy="41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Bir ekranda juda ko'p Bloc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316936" y="5874544"/>
            <a:ext cx="8065141" cy="913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Mantiqni ortiqcha bo'laklarga ajratish kodni tushunishni qiyinlashtiradi va bog'liqliklar sonini oshiradi.</a:t>
            </a:r>
          </a:p>
        </p:txBody>
      </p:sp>
      <p:sp>
        <p:nvSpPr>
          <p:cNvPr name="Freeform 15" id="15" descr="preencoded.png"/>
          <p:cNvSpPr/>
          <p:nvPr/>
        </p:nvSpPr>
        <p:spPr>
          <a:xfrm flipH="false" flipV="false" rot="0">
            <a:off x="7763913" y="7047157"/>
            <a:ext cx="1294209" cy="2319338"/>
          </a:xfrm>
          <a:custGeom>
            <a:avLst/>
            <a:gdLst/>
            <a:ahLst/>
            <a:cxnLst/>
            <a:rect r="r" b="b" t="t" l="l"/>
            <a:pathLst>
              <a:path h="2319338" w="1294209">
                <a:moveTo>
                  <a:pt x="0" y="0"/>
                </a:moveTo>
                <a:lnTo>
                  <a:pt x="1294210" y="0"/>
                </a:lnTo>
                <a:lnTo>
                  <a:pt x="1294210" y="2319337"/>
                </a:lnTo>
                <a:lnTo>
                  <a:pt x="0" y="2319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6" r="0" b="-56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9316936" y="7296445"/>
            <a:ext cx="5851027" cy="413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4"/>
              </a:lnSpc>
            </a:pPr>
            <a:r>
              <a:rPr lang="en-US" sz="2499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Demo yoki MVP loyihalari uchun Bloc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316936" y="7779839"/>
            <a:ext cx="8065141" cy="1327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0"/>
              </a:lnSpc>
            </a:pPr>
            <a:r>
              <a:rPr lang="en-US" sz="2000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Kichik loyihalarda Bloc'dan foydalanish ortiqcha vaqt va kuch talab qiladi. Tezlik va soddalik muhim bo'lgan joyda uni ishlatish tavsiya etilmaydi.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6" id="6"/>
          <p:cNvSpPr txBox="true"/>
          <p:nvPr/>
        </p:nvSpPr>
        <p:spPr>
          <a:xfrm rot="0">
            <a:off x="946699" y="931069"/>
            <a:ext cx="9781584" cy="87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31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Qaror qabul qilish qo'llanmasi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6275" y="1988191"/>
            <a:ext cx="16394611" cy="437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92"/>
              </a:lnSpc>
            </a:pPr>
            <a:r>
              <a:rPr lang="en-US" sz="23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To'g'ri State Management yondashuvini tanlash loyihaning muvaffaqiyati uchun juda muhimdir.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674269" y="3511001"/>
            <a:ext cx="2741857" cy="1568053"/>
            <a:chOff x="0" y="0"/>
            <a:chExt cx="3655809" cy="20907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" y="6350"/>
              <a:ext cx="3643122" cy="2078101"/>
            </a:xfrm>
            <a:custGeom>
              <a:avLst/>
              <a:gdLst/>
              <a:ahLst/>
              <a:cxnLst/>
              <a:rect r="r" b="b" t="t" l="l"/>
              <a:pathLst>
                <a:path h="2078101" w="3643122">
                  <a:moveTo>
                    <a:pt x="0" y="151511"/>
                  </a:moveTo>
                  <a:cubicBezTo>
                    <a:pt x="0" y="67818"/>
                    <a:pt x="67945" y="0"/>
                    <a:pt x="151892" y="0"/>
                  </a:cubicBezTo>
                  <a:lnTo>
                    <a:pt x="3491230" y="0"/>
                  </a:lnTo>
                  <a:cubicBezTo>
                    <a:pt x="3575177" y="0"/>
                    <a:pt x="3643122" y="67818"/>
                    <a:pt x="3643122" y="151511"/>
                  </a:cubicBezTo>
                  <a:lnTo>
                    <a:pt x="3643122" y="1926590"/>
                  </a:lnTo>
                  <a:cubicBezTo>
                    <a:pt x="3643122" y="2010283"/>
                    <a:pt x="3575177" y="2078101"/>
                    <a:pt x="3491230" y="2078101"/>
                  </a:cubicBezTo>
                  <a:lnTo>
                    <a:pt x="151892" y="2078101"/>
                  </a:lnTo>
                  <a:cubicBezTo>
                    <a:pt x="67945" y="2078101"/>
                    <a:pt x="0" y="2010156"/>
                    <a:pt x="0" y="1926590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55822" cy="2090801"/>
            </a:xfrm>
            <a:custGeom>
              <a:avLst/>
              <a:gdLst/>
              <a:ahLst/>
              <a:cxnLst/>
              <a:rect r="r" b="b" t="t" l="l"/>
              <a:pathLst>
                <a:path h="2090801" w="3655822">
                  <a:moveTo>
                    <a:pt x="0" y="157861"/>
                  </a:moveTo>
                  <a:cubicBezTo>
                    <a:pt x="0" y="70612"/>
                    <a:pt x="70866" y="0"/>
                    <a:pt x="158242" y="0"/>
                  </a:cubicBezTo>
                  <a:lnTo>
                    <a:pt x="3497580" y="0"/>
                  </a:lnTo>
                  <a:lnTo>
                    <a:pt x="3497580" y="6350"/>
                  </a:lnTo>
                  <a:lnTo>
                    <a:pt x="3497580" y="0"/>
                  </a:lnTo>
                  <a:cubicBezTo>
                    <a:pt x="3584956" y="0"/>
                    <a:pt x="3655822" y="70612"/>
                    <a:pt x="3655822" y="157861"/>
                  </a:cubicBezTo>
                  <a:lnTo>
                    <a:pt x="3649472" y="157861"/>
                  </a:lnTo>
                  <a:lnTo>
                    <a:pt x="3655822" y="157861"/>
                  </a:lnTo>
                  <a:lnTo>
                    <a:pt x="3655822" y="1932940"/>
                  </a:lnTo>
                  <a:lnTo>
                    <a:pt x="3649472" y="1932940"/>
                  </a:lnTo>
                  <a:lnTo>
                    <a:pt x="3655822" y="1932940"/>
                  </a:lnTo>
                  <a:cubicBezTo>
                    <a:pt x="3655822" y="2020189"/>
                    <a:pt x="3584956" y="2090801"/>
                    <a:pt x="3497580" y="2090801"/>
                  </a:cubicBezTo>
                  <a:lnTo>
                    <a:pt x="3497580" y="2084451"/>
                  </a:lnTo>
                  <a:lnTo>
                    <a:pt x="3497580" y="2090801"/>
                  </a:lnTo>
                  <a:lnTo>
                    <a:pt x="158242" y="2090801"/>
                  </a:lnTo>
                  <a:lnTo>
                    <a:pt x="158242" y="2084451"/>
                  </a:lnTo>
                  <a:lnTo>
                    <a:pt x="158242" y="2090801"/>
                  </a:lnTo>
                  <a:cubicBezTo>
                    <a:pt x="70866" y="2090801"/>
                    <a:pt x="0" y="2020062"/>
                    <a:pt x="0" y="1932940"/>
                  </a:cubicBezTo>
                  <a:lnTo>
                    <a:pt x="0" y="157861"/>
                  </a:lnTo>
                  <a:lnTo>
                    <a:pt x="6350" y="157861"/>
                  </a:lnTo>
                  <a:lnTo>
                    <a:pt x="0" y="157861"/>
                  </a:lnTo>
                  <a:moveTo>
                    <a:pt x="12700" y="157861"/>
                  </a:moveTo>
                  <a:lnTo>
                    <a:pt x="12700" y="1932940"/>
                  </a:lnTo>
                  <a:lnTo>
                    <a:pt x="6350" y="1932940"/>
                  </a:lnTo>
                  <a:lnTo>
                    <a:pt x="12700" y="1932940"/>
                  </a:lnTo>
                  <a:cubicBezTo>
                    <a:pt x="12700" y="2013077"/>
                    <a:pt x="77851" y="2078101"/>
                    <a:pt x="158242" y="2078101"/>
                  </a:cubicBezTo>
                  <a:lnTo>
                    <a:pt x="3497580" y="2078101"/>
                  </a:lnTo>
                  <a:cubicBezTo>
                    <a:pt x="3577971" y="2078101"/>
                    <a:pt x="3643122" y="2013077"/>
                    <a:pt x="3643122" y="1932940"/>
                  </a:cubicBezTo>
                  <a:lnTo>
                    <a:pt x="3643122" y="157861"/>
                  </a:lnTo>
                  <a:cubicBezTo>
                    <a:pt x="3643122" y="77724"/>
                    <a:pt x="3577971" y="12700"/>
                    <a:pt x="3497580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86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1" id="11" descr="preencoded.png"/>
          <p:cNvSpPr/>
          <p:nvPr/>
        </p:nvSpPr>
        <p:spPr>
          <a:xfrm flipH="false" flipV="false" rot="0">
            <a:off x="4854921" y="4104684"/>
            <a:ext cx="380409" cy="380409"/>
          </a:xfrm>
          <a:custGeom>
            <a:avLst/>
            <a:gdLst/>
            <a:ahLst/>
            <a:cxnLst/>
            <a:rect r="r" b="b" t="t" l="l"/>
            <a:pathLst>
              <a:path h="380409" w="380409">
                <a:moveTo>
                  <a:pt x="0" y="0"/>
                </a:moveTo>
                <a:lnTo>
                  <a:pt x="380410" y="0"/>
                </a:lnTo>
                <a:lnTo>
                  <a:pt x="380410" y="380410"/>
                </a:lnTo>
                <a:lnTo>
                  <a:pt x="0" y="38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31248" r="0" b="-31248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681788" y="3767138"/>
            <a:ext cx="4960296" cy="44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Katta, masshtablanuvchi ilova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81788" y="4294880"/>
            <a:ext cx="9971189" cy="508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Bloc</a:t>
            </a: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yoki </a:t>
            </a: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Cubit</a:t>
            </a: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- murakkab biznes mantiqi va ko'p ma'lumot manbalari uchun.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546504" y="5055241"/>
            <a:ext cx="10659666" cy="19050"/>
            <a:chOff x="0" y="0"/>
            <a:chExt cx="14212888" cy="254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12951" cy="25400"/>
            </a:xfrm>
            <a:custGeom>
              <a:avLst/>
              <a:gdLst/>
              <a:ahLst/>
              <a:cxnLst/>
              <a:rect r="r" b="b" t="t" l="l"/>
              <a:pathLst>
                <a:path h="25400" w="14212951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4200251" y="0"/>
                  </a:lnTo>
                  <a:cubicBezTo>
                    <a:pt x="14207237" y="0"/>
                    <a:pt x="14212951" y="5715"/>
                    <a:pt x="14212951" y="12700"/>
                  </a:cubicBezTo>
                  <a:cubicBezTo>
                    <a:pt x="14212951" y="19685"/>
                    <a:pt x="14207237" y="25400"/>
                    <a:pt x="14200251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2308022" y="5204670"/>
            <a:ext cx="5474341" cy="2000841"/>
            <a:chOff x="0" y="0"/>
            <a:chExt cx="7299122" cy="266778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" y="6350"/>
              <a:ext cx="7286372" cy="2655189"/>
            </a:xfrm>
            <a:custGeom>
              <a:avLst/>
              <a:gdLst/>
              <a:ahLst/>
              <a:cxnLst/>
              <a:rect r="r" b="b" t="t" l="l"/>
              <a:pathLst>
                <a:path h="2655189" w="7286372">
                  <a:moveTo>
                    <a:pt x="0" y="151511"/>
                  </a:moveTo>
                  <a:cubicBezTo>
                    <a:pt x="0" y="67818"/>
                    <a:pt x="68072" y="0"/>
                    <a:pt x="151892" y="0"/>
                  </a:cubicBezTo>
                  <a:lnTo>
                    <a:pt x="7134479" y="0"/>
                  </a:lnTo>
                  <a:cubicBezTo>
                    <a:pt x="7218426" y="0"/>
                    <a:pt x="7286372" y="67818"/>
                    <a:pt x="7286372" y="151511"/>
                  </a:cubicBezTo>
                  <a:lnTo>
                    <a:pt x="7286372" y="2503678"/>
                  </a:lnTo>
                  <a:cubicBezTo>
                    <a:pt x="7286372" y="2587371"/>
                    <a:pt x="7218299" y="2655189"/>
                    <a:pt x="7134479" y="2655189"/>
                  </a:cubicBezTo>
                  <a:lnTo>
                    <a:pt x="151892" y="2655189"/>
                  </a:lnTo>
                  <a:cubicBezTo>
                    <a:pt x="68072" y="2655062"/>
                    <a:pt x="0" y="2587244"/>
                    <a:pt x="0" y="250367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299072" cy="2667889"/>
            </a:xfrm>
            <a:custGeom>
              <a:avLst/>
              <a:gdLst/>
              <a:ahLst/>
              <a:cxnLst/>
              <a:rect r="r" b="b" t="t" l="l"/>
              <a:pathLst>
                <a:path h="2667889" w="7299072">
                  <a:moveTo>
                    <a:pt x="0" y="157861"/>
                  </a:moveTo>
                  <a:cubicBezTo>
                    <a:pt x="0" y="70612"/>
                    <a:pt x="70866" y="0"/>
                    <a:pt x="158242" y="0"/>
                  </a:cubicBezTo>
                  <a:lnTo>
                    <a:pt x="7140829" y="0"/>
                  </a:lnTo>
                  <a:lnTo>
                    <a:pt x="7140829" y="6350"/>
                  </a:lnTo>
                  <a:lnTo>
                    <a:pt x="7140829" y="0"/>
                  </a:lnTo>
                  <a:cubicBezTo>
                    <a:pt x="7228205" y="0"/>
                    <a:pt x="7299072" y="70612"/>
                    <a:pt x="7299072" y="157861"/>
                  </a:cubicBezTo>
                  <a:lnTo>
                    <a:pt x="7292722" y="157861"/>
                  </a:lnTo>
                  <a:lnTo>
                    <a:pt x="7299072" y="157861"/>
                  </a:lnTo>
                  <a:lnTo>
                    <a:pt x="7299072" y="2510028"/>
                  </a:lnTo>
                  <a:lnTo>
                    <a:pt x="7292722" y="2510028"/>
                  </a:lnTo>
                  <a:lnTo>
                    <a:pt x="7299072" y="2510028"/>
                  </a:lnTo>
                  <a:cubicBezTo>
                    <a:pt x="7299072" y="2597150"/>
                    <a:pt x="7228205" y="2667889"/>
                    <a:pt x="7140829" y="2667889"/>
                  </a:cubicBezTo>
                  <a:lnTo>
                    <a:pt x="7140829" y="2661539"/>
                  </a:lnTo>
                  <a:lnTo>
                    <a:pt x="7140829" y="2667889"/>
                  </a:lnTo>
                  <a:lnTo>
                    <a:pt x="158242" y="2667889"/>
                  </a:lnTo>
                  <a:lnTo>
                    <a:pt x="158242" y="2661539"/>
                  </a:lnTo>
                  <a:lnTo>
                    <a:pt x="158242" y="2667889"/>
                  </a:lnTo>
                  <a:cubicBezTo>
                    <a:pt x="70866" y="2667762"/>
                    <a:pt x="0" y="2597150"/>
                    <a:pt x="0" y="2510028"/>
                  </a:cubicBezTo>
                  <a:lnTo>
                    <a:pt x="0" y="157861"/>
                  </a:lnTo>
                  <a:lnTo>
                    <a:pt x="6350" y="157861"/>
                  </a:lnTo>
                  <a:lnTo>
                    <a:pt x="0" y="157861"/>
                  </a:lnTo>
                  <a:moveTo>
                    <a:pt x="12700" y="157861"/>
                  </a:moveTo>
                  <a:lnTo>
                    <a:pt x="12700" y="2510028"/>
                  </a:lnTo>
                  <a:lnTo>
                    <a:pt x="6350" y="2510028"/>
                  </a:lnTo>
                  <a:lnTo>
                    <a:pt x="12700" y="2510028"/>
                  </a:lnTo>
                  <a:cubicBezTo>
                    <a:pt x="12700" y="2590165"/>
                    <a:pt x="77851" y="2655189"/>
                    <a:pt x="158242" y="2655189"/>
                  </a:cubicBezTo>
                  <a:lnTo>
                    <a:pt x="7140829" y="2655189"/>
                  </a:lnTo>
                  <a:cubicBezTo>
                    <a:pt x="7221220" y="2655189"/>
                    <a:pt x="7286372" y="2590165"/>
                    <a:pt x="7286372" y="2510028"/>
                  </a:cubicBezTo>
                  <a:lnTo>
                    <a:pt x="7286372" y="157861"/>
                  </a:lnTo>
                  <a:cubicBezTo>
                    <a:pt x="7286371" y="77724"/>
                    <a:pt x="7221220" y="12700"/>
                    <a:pt x="7140829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724"/>
                    <a:pt x="12700" y="15786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9" id="19" descr="preencoded.png"/>
          <p:cNvSpPr/>
          <p:nvPr/>
        </p:nvSpPr>
        <p:spPr>
          <a:xfrm flipH="false" flipV="false" rot="0">
            <a:off x="4854921" y="6014742"/>
            <a:ext cx="380409" cy="380409"/>
          </a:xfrm>
          <a:custGeom>
            <a:avLst/>
            <a:gdLst/>
            <a:ahLst/>
            <a:cxnLst/>
            <a:rect r="r" b="b" t="t" l="l"/>
            <a:pathLst>
              <a:path h="380409" w="380409">
                <a:moveTo>
                  <a:pt x="0" y="0"/>
                </a:moveTo>
                <a:lnTo>
                  <a:pt x="380410" y="0"/>
                </a:lnTo>
                <a:lnTo>
                  <a:pt x="380410" y="380410"/>
                </a:lnTo>
                <a:lnTo>
                  <a:pt x="0" y="380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0000" r="0" b="-9997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8048034" y="5460797"/>
            <a:ext cx="4518574" cy="44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O'rta murakkablikdagi ilova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48034" y="5988548"/>
            <a:ext cx="902285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Provider</a:t>
            </a: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yoki </a:t>
            </a: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Riverpod</a:t>
            </a: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- o'rta hajmdagi, bir nechta widgetlarga ta'sir qiluvchi holatlar uchun.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7912741" y="7181698"/>
            <a:ext cx="9293428" cy="19050"/>
            <a:chOff x="0" y="0"/>
            <a:chExt cx="12391238" cy="25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391263" cy="25400"/>
            </a:xfrm>
            <a:custGeom>
              <a:avLst/>
              <a:gdLst/>
              <a:ahLst/>
              <a:cxnLst/>
              <a:rect r="r" b="b" t="t" l="l"/>
              <a:pathLst>
                <a:path h="25400" w="12391263">
                  <a:moveTo>
                    <a:pt x="0" y="12700"/>
                  </a:moveTo>
                  <a:cubicBezTo>
                    <a:pt x="0" y="5715"/>
                    <a:pt x="5715" y="0"/>
                    <a:pt x="12700" y="0"/>
                  </a:cubicBezTo>
                  <a:lnTo>
                    <a:pt x="12378563" y="0"/>
                  </a:lnTo>
                  <a:cubicBezTo>
                    <a:pt x="12385548" y="0"/>
                    <a:pt x="12391263" y="5715"/>
                    <a:pt x="12391263" y="12700"/>
                  </a:cubicBezTo>
                  <a:cubicBezTo>
                    <a:pt x="12391263" y="19685"/>
                    <a:pt x="12385548" y="25400"/>
                    <a:pt x="12378563" y="25400"/>
                  </a:cubicBezTo>
                  <a:lnTo>
                    <a:pt x="12700" y="25400"/>
                  </a:lnTo>
                  <a:cubicBezTo>
                    <a:pt x="5715" y="25400"/>
                    <a:pt x="0" y="19685"/>
                    <a:pt x="0" y="12700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4" id="24"/>
          <p:cNvGrpSpPr/>
          <p:nvPr/>
        </p:nvGrpSpPr>
        <p:grpSpPr>
          <a:xfrm rot="0">
            <a:off x="941937" y="7331126"/>
            <a:ext cx="8206826" cy="2000841"/>
            <a:chOff x="0" y="0"/>
            <a:chExt cx="10942434" cy="266778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6350" y="6350"/>
              <a:ext cx="10929747" cy="2655189"/>
            </a:xfrm>
            <a:custGeom>
              <a:avLst/>
              <a:gdLst/>
              <a:ahLst/>
              <a:cxnLst/>
              <a:rect r="r" b="b" t="t" l="l"/>
              <a:pathLst>
                <a:path h="2655189" w="10929747">
                  <a:moveTo>
                    <a:pt x="0" y="151511"/>
                  </a:moveTo>
                  <a:cubicBezTo>
                    <a:pt x="0" y="67818"/>
                    <a:pt x="68072" y="0"/>
                    <a:pt x="152019" y="0"/>
                  </a:cubicBezTo>
                  <a:lnTo>
                    <a:pt x="10777728" y="0"/>
                  </a:lnTo>
                  <a:cubicBezTo>
                    <a:pt x="10861675" y="0"/>
                    <a:pt x="10929747" y="67818"/>
                    <a:pt x="10929747" y="151511"/>
                  </a:cubicBezTo>
                  <a:lnTo>
                    <a:pt x="10929747" y="2503678"/>
                  </a:lnTo>
                  <a:cubicBezTo>
                    <a:pt x="10929747" y="2587371"/>
                    <a:pt x="10861675" y="2655189"/>
                    <a:pt x="10777728" y="2655189"/>
                  </a:cubicBezTo>
                  <a:lnTo>
                    <a:pt x="152019" y="2655189"/>
                  </a:lnTo>
                  <a:cubicBezTo>
                    <a:pt x="68072" y="2655062"/>
                    <a:pt x="0" y="2587244"/>
                    <a:pt x="0" y="2503678"/>
                  </a:cubicBezTo>
                  <a:close/>
                </a:path>
              </a:pathLst>
            </a:custGeom>
            <a:solidFill>
              <a:srgbClr val="DADBF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0942447" cy="2667889"/>
            </a:xfrm>
            <a:custGeom>
              <a:avLst/>
              <a:gdLst/>
              <a:ahLst/>
              <a:cxnLst/>
              <a:rect r="r" b="b" t="t" l="l"/>
              <a:pathLst>
                <a:path h="2667889" w="10942447">
                  <a:moveTo>
                    <a:pt x="0" y="157861"/>
                  </a:moveTo>
                  <a:cubicBezTo>
                    <a:pt x="0" y="70612"/>
                    <a:pt x="70866" y="0"/>
                    <a:pt x="158369" y="0"/>
                  </a:cubicBezTo>
                  <a:lnTo>
                    <a:pt x="10784078" y="0"/>
                  </a:lnTo>
                  <a:lnTo>
                    <a:pt x="10784078" y="6350"/>
                  </a:lnTo>
                  <a:lnTo>
                    <a:pt x="10784078" y="0"/>
                  </a:lnTo>
                  <a:cubicBezTo>
                    <a:pt x="10871581" y="0"/>
                    <a:pt x="10942447" y="70612"/>
                    <a:pt x="10942447" y="157861"/>
                  </a:cubicBezTo>
                  <a:lnTo>
                    <a:pt x="10936097" y="157861"/>
                  </a:lnTo>
                  <a:lnTo>
                    <a:pt x="10942447" y="157861"/>
                  </a:lnTo>
                  <a:lnTo>
                    <a:pt x="10942447" y="2510028"/>
                  </a:lnTo>
                  <a:lnTo>
                    <a:pt x="10936097" y="2510028"/>
                  </a:lnTo>
                  <a:lnTo>
                    <a:pt x="10942447" y="2510028"/>
                  </a:lnTo>
                  <a:cubicBezTo>
                    <a:pt x="10942447" y="2597150"/>
                    <a:pt x="10871581" y="2667889"/>
                    <a:pt x="10784078" y="2667889"/>
                  </a:cubicBezTo>
                  <a:lnTo>
                    <a:pt x="10784078" y="2661539"/>
                  </a:lnTo>
                  <a:lnTo>
                    <a:pt x="10784078" y="2667889"/>
                  </a:lnTo>
                  <a:lnTo>
                    <a:pt x="158369" y="2667889"/>
                  </a:lnTo>
                  <a:lnTo>
                    <a:pt x="158369" y="2661539"/>
                  </a:lnTo>
                  <a:lnTo>
                    <a:pt x="158369" y="2667889"/>
                  </a:lnTo>
                  <a:cubicBezTo>
                    <a:pt x="70866" y="2667762"/>
                    <a:pt x="0" y="2597150"/>
                    <a:pt x="0" y="2510028"/>
                  </a:cubicBezTo>
                  <a:lnTo>
                    <a:pt x="0" y="157861"/>
                  </a:lnTo>
                  <a:lnTo>
                    <a:pt x="6350" y="157861"/>
                  </a:lnTo>
                  <a:lnTo>
                    <a:pt x="0" y="157861"/>
                  </a:lnTo>
                  <a:moveTo>
                    <a:pt x="12700" y="157861"/>
                  </a:moveTo>
                  <a:lnTo>
                    <a:pt x="12700" y="2510028"/>
                  </a:lnTo>
                  <a:lnTo>
                    <a:pt x="6350" y="2510028"/>
                  </a:lnTo>
                  <a:lnTo>
                    <a:pt x="12700" y="2510028"/>
                  </a:lnTo>
                  <a:cubicBezTo>
                    <a:pt x="12700" y="2590165"/>
                    <a:pt x="77851" y="2655189"/>
                    <a:pt x="158369" y="2655189"/>
                  </a:cubicBezTo>
                  <a:lnTo>
                    <a:pt x="10784078" y="2655189"/>
                  </a:lnTo>
                  <a:cubicBezTo>
                    <a:pt x="10864597" y="2655189"/>
                    <a:pt x="10929747" y="2590165"/>
                    <a:pt x="10929747" y="2510028"/>
                  </a:cubicBezTo>
                  <a:lnTo>
                    <a:pt x="10929747" y="157861"/>
                  </a:lnTo>
                  <a:cubicBezTo>
                    <a:pt x="10929747" y="77724"/>
                    <a:pt x="10864596" y="12700"/>
                    <a:pt x="10784078" y="12700"/>
                  </a:cubicBezTo>
                  <a:lnTo>
                    <a:pt x="158369" y="12700"/>
                  </a:lnTo>
                  <a:lnTo>
                    <a:pt x="158369" y="6350"/>
                  </a:lnTo>
                  <a:lnTo>
                    <a:pt x="158369" y="12700"/>
                  </a:lnTo>
                  <a:cubicBezTo>
                    <a:pt x="77851" y="12700"/>
                    <a:pt x="12700" y="77724"/>
                    <a:pt x="12700" y="157861"/>
                  </a:cubicBezTo>
                  <a:close/>
                </a:path>
              </a:pathLst>
            </a:custGeom>
            <a:solidFill>
              <a:srgbClr val="C0C1D7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7" id="27" descr="preencoded.png"/>
          <p:cNvSpPr/>
          <p:nvPr/>
        </p:nvSpPr>
        <p:spPr>
          <a:xfrm flipH="false" flipV="false" rot="0">
            <a:off x="4855073" y="8141198"/>
            <a:ext cx="380409" cy="380409"/>
          </a:xfrm>
          <a:custGeom>
            <a:avLst/>
            <a:gdLst/>
            <a:ahLst/>
            <a:cxnLst/>
            <a:rect r="r" b="b" t="t" l="l"/>
            <a:pathLst>
              <a:path h="380409" w="380409">
                <a:moveTo>
                  <a:pt x="0" y="0"/>
                </a:moveTo>
                <a:lnTo>
                  <a:pt x="380410" y="0"/>
                </a:lnTo>
                <a:lnTo>
                  <a:pt x="380410" y="380410"/>
                </a:lnTo>
                <a:lnTo>
                  <a:pt x="0" y="3804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-5000" r="0" b="-4997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9414424" y="7587253"/>
            <a:ext cx="3381375" cy="44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Kichik funksional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14424" y="8115005"/>
            <a:ext cx="7656462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setState</a:t>
            </a:r>
            <a:r>
              <a:rPr lang="en-US" sz="2125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- faqat bir widget ichidagi oddiy, lokal holatlar uchun.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6F4F4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6" id="6" descr="preencoded.png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0238" y="1624308"/>
            <a:ext cx="5622057" cy="871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Asosiy xulosalar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50238" y="2878341"/>
            <a:ext cx="944552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Soddalikni birinchi o'ringa qo'ying: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Har doim eng oddiy yechimdan boshlang va faqat zarurat tug'ilganda murakkabroq yechimlarga o'ting.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0238" y="4338342"/>
            <a:ext cx="9445523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Kontekstga mos yechim: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Loyihaning hajmi, jamoa tajribasi va talablariga qarab to'g'ri vositani tanlang.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0238" y="5344716"/>
            <a:ext cx="9445523" cy="1446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9902" indent="-164951" lvl="1">
              <a:lnSpc>
                <a:spcPts val="3562"/>
              </a:lnSpc>
              <a:buFont typeface="Arial"/>
              <a:buChar char="•"/>
            </a:pPr>
            <a:r>
              <a:rPr lang="en-US" b="true" sz="2187">
                <a:solidFill>
                  <a:srgbClr val="272525"/>
                </a:solidFill>
                <a:latin typeface="Inter Bold"/>
                <a:ea typeface="Inter Bold"/>
                <a:cs typeface="Inter Bold"/>
                <a:sym typeface="Inter Bold"/>
              </a:rPr>
              <a:t>Ortiqcha muhandislikdan saqlaning:</a:t>
            </a:r>
            <a:r>
              <a:rPr lang="en-US" sz="2187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Kichik muammolar uchun katta yechimlar ishlatmang. Bu loyihani sekinlashtiradi va xarajatlarni oshiradi.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50238" y="7187956"/>
            <a:ext cx="9445523" cy="1446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62"/>
              </a:lnSpc>
            </a:pPr>
            <a:r>
              <a:rPr lang="en-US" sz="4437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"Avval soddalikni tanla, keyin masshtablash haqida o'yla"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DAG-8jkNuSs</dc:identifier>
  <dcterms:modified xsi:type="dcterms:W3CDTF">2011-08-01T06:04:30Z</dcterms:modified>
  <cp:revision>1</cp:revision>
  <dc:title>Flutter-State-Management.pptx</dc:title>
</cp:coreProperties>
</file>